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721475" cy="8961438"/>
  <p:notesSz cx="6743700" cy="9906000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44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08080"/>
    <a:srgbClr val="0065CC"/>
    <a:srgbClr val="91AFFF"/>
    <a:srgbClr val="002960"/>
    <a:srgbClr val="FF66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74" autoAdjust="0"/>
    <p:restoredTop sz="94684" autoAdjust="0"/>
  </p:normalViewPr>
  <p:slideViewPr>
    <p:cSldViewPr snapToGrid="0" snapToObjects="1">
      <p:cViewPr varScale="1">
        <p:scale>
          <a:sx n="68" d="100"/>
          <a:sy n="68" d="100"/>
        </p:scale>
        <p:origin x="2652" y="96"/>
      </p:cViewPr>
      <p:guideLst>
        <p:guide orient="horz" pos="5644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73" d="100"/>
          <a:sy n="73" d="100"/>
        </p:scale>
        <p:origin x="-3408" y="-114"/>
      </p:cViewPr>
      <p:guideLst>
        <p:guide orient="horz" pos="3120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156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739900" y="620713"/>
            <a:ext cx="3270250" cy="43592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46100" y="5322888"/>
            <a:ext cx="5746750" cy="122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018213" y="9526072"/>
            <a:ext cx="534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pPr>
              <a:defRPr/>
            </a:pPr>
            <a:fld id="{3C3A632B-FBDE-46D4-BF6F-6D14421E63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128" name="doc id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553135" y="110252"/>
            <a:ext cx="65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0255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117475" indent="-115888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▪"/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300038" indent="-180975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–"/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427038" indent="-125413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Font typeface="Arial" charset="0"/>
      <a:buChar char="▫"/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542925" indent="-114300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89000"/>
      <a:buFont typeface="Arial" charset="0"/>
      <a:buChar char="-"/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16.xml"/><Relationship Id="rId7" Type="http://schemas.openxmlformats.org/officeDocument/2006/relationships/oleObject" Target="../embeddings/oleObject2.bin"/><Relationship Id="rId2" Type="http://schemas.openxmlformats.org/officeDocument/2006/relationships/tags" Target="../tags/tag15.xml"/><Relationship Id="rId1" Type="http://schemas.openxmlformats.org/officeDocument/2006/relationships/vmlDrawing" Target="../drawings/vmlDrawing2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9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9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61585615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5"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oc id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332118" y="48682"/>
            <a:ext cx="221469" cy="162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en-US" sz="800" baseline="0" noProof="0" dirty="0" smtClean="0">
              <a:latin typeface="+mn-lt"/>
            </a:endParaRPr>
          </a:p>
        </p:txBody>
      </p:sp>
      <p:grpSp>
        <p:nvGrpSpPr>
          <p:cNvPr id="8" name="McK Title Elements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0" y="1"/>
            <a:ext cx="6719094" cy="8963555"/>
            <a:chOff x="0" y="0"/>
            <a:chExt cx="5643" cy="4235"/>
          </a:xfrm>
        </p:grpSpPr>
        <p:sp>
          <p:nvSpPr>
            <p:cNvPr id="9" name="McK Document type" hidden="1"/>
            <p:cNvSpPr txBox="1">
              <a:spLocks noChangeArrowheads="1"/>
            </p:cNvSpPr>
            <p:nvPr/>
          </p:nvSpPr>
          <p:spPr bwMode="auto">
            <a:xfrm>
              <a:off x="1663" y="3140"/>
              <a:ext cx="3109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400" baseline="0" noProof="0" dirty="0" smtClean="0">
                  <a:latin typeface="+mn-lt"/>
                </a:rPr>
                <a:t>Document type</a:t>
              </a:r>
            </a:p>
          </p:txBody>
        </p:sp>
        <p:sp>
          <p:nvSpPr>
            <p:cNvPr id="10" name="McK Date" hidden="1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400" baseline="0" noProof="0" dirty="0" smtClean="0">
                  <a:latin typeface="+mn-lt"/>
                </a:rPr>
                <a:t>Date</a:t>
              </a:r>
            </a:p>
          </p:txBody>
        </p:sp>
        <p:sp>
          <p:nvSpPr>
            <p:cNvPr id="11" name="McK Disclaimer" hidden="1"/>
            <p:cNvSpPr>
              <a:spLocks noChangeArrowheads="1"/>
            </p:cNvSpPr>
            <p:nvPr/>
          </p:nvSpPr>
          <p:spPr bwMode="auto">
            <a:xfrm>
              <a:off x="1663" y="3694"/>
              <a:ext cx="3226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defTabSz="804863" eaLnBrk="0" hangingPunct="0"/>
              <a:r>
                <a:rPr lang="en-US" sz="800" baseline="0" noProof="0" dirty="0">
                  <a:latin typeface="+mn-lt"/>
                </a:rPr>
                <a:t>CONFIDENTIAL AND PROPRIETARY</a:t>
              </a:r>
            </a:p>
            <a:p>
              <a:pPr defTabSz="804863" eaLnBrk="0" hangingPunct="0"/>
              <a:r>
                <a:rPr lang="en-US" sz="800" baseline="0" noProof="0" dirty="0">
                  <a:latin typeface="+mn-lt"/>
                </a:rPr>
                <a:t>Any use of this material without specific permission of McKinsey &amp; Company is strictly prohibited</a:t>
              </a:r>
            </a:p>
          </p:txBody>
        </p:sp>
        <p:sp>
          <p:nvSpPr>
            <p:cNvPr id="12" name="TitleBottomPlaceholder" hidden="1"/>
            <p:cNvSpPr>
              <a:spLocks noChangeArrowheads="1"/>
            </p:cNvSpPr>
            <p:nvPr/>
          </p:nvSpPr>
          <p:spPr bwMode="auto">
            <a:xfrm>
              <a:off x="0" y="1410"/>
              <a:ext cx="1382" cy="2825"/>
            </a:xfrm>
            <a:prstGeom prst="rect">
              <a:avLst/>
            </a:prstGeom>
            <a:solidFill>
              <a:srgbClr val="0065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aseline="0" noProof="0" dirty="0">
                <a:latin typeface="+mn-lt"/>
              </a:endParaRPr>
            </a:p>
          </p:txBody>
        </p:sp>
        <p:sp>
          <p:nvSpPr>
            <p:cNvPr id="13" name="TitleTopPlaceholder" hidden="1"/>
            <p:cNvSpPr>
              <a:spLocks noChangeArrowheads="1"/>
            </p:cNvSpPr>
            <p:nvPr/>
          </p:nvSpPr>
          <p:spPr bwMode="auto">
            <a:xfrm>
              <a:off x="0" y="0"/>
              <a:ext cx="1382" cy="1410"/>
            </a:xfrm>
            <a:prstGeom prst="rect">
              <a:avLst/>
            </a:prstGeom>
            <a:solidFill>
              <a:srgbClr val="91A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aseline="0" noProof="0" dirty="0">
                <a:latin typeface="+mn-lt"/>
              </a:endParaRPr>
            </a:p>
          </p:txBody>
        </p:sp>
        <p:sp>
          <p:nvSpPr>
            <p:cNvPr id="14" name="Rectangle 1189" hidden="1"/>
            <p:cNvSpPr>
              <a:spLocks noChangeArrowheads="1"/>
            </p:cNvSpPr>
            <p:nvPr/>
          </p:nvSpPr>
          <p:spPr bwMode="auto">
            <a:xfrm>
              <a:off x="0" y="0"/>
              <a:ext cx="5643" cy="4234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aseline="0" noProof="0" dirty="0">
                <a:latin typeface="+mn-lt"/>
              </a:endParaRPr>
            </a:p>
          </p:txBody>
        </p:sp>
      </p:grpSp>
      <p:pic>
        <p:nvPicPr>
          <p:cNvPr id="18" name="TitleBottomBarBW" hidden="1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0752" y="8591044"/>
            <a:ext cx="1227606" cy="25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0319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98131846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9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6393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5.xml"/><Relationship Id="rId13" Type="http://schemas.openxmlformats.org/officeDocument/2006/relationships/tags" Target="../tags/tag10.xml"/><Relationship Id="rId18" Type="http://schemas.openxmlformats.org/officeDocument/2006/relationships/oleObject" Target="../embeddings/oleObject1.bin"/><Relationship Id="rId3" Type="http://schemas.openxmlformats.org/officeDocument/2006/relationships/theme" Target="../theme/theme1.xml"/><Relationship Id="rId7" Type="http://schemas.openxmlformats.org/officeDocument/2006/relationships/tags" Target="../tags/tag4.xml"/><Relationship Id="rId12" Type="http://schemas.openxmlformats.org/officeDocument/2006/relationships/tags" Target="../tags/tag9.xml"/><Relationship Id="rId17" Type="http://schemas.openxmlformats.org/officeDocument/2006/relationships/tags" Target="../tags/tag14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3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11" Type="http://schemas.openxmlformats.org/officeDocument/2006/relationships/tags" Target="../tags/tag8.xml"/><Relationship Id="rId5" Type="http://schemas.openxmlformats.org/officeDocument/2006/relationships/tags" Target="../tags/tag2.xml"/><Relationship Id="rId15" Type="http://schemas.openxmlformats.org/officeDocument/2006/relationships/tags" Target="../tags/tag12.xml"/><Relationship Id="rId10" Type="http://schemas.openxmlformats.org/officeDocument/2006/relationships/tags" Target="../tags/tag7.xml"/><Relationship Id="rId19" Type="http://schemas.openxmlformats.org/officeDocument/2006/relationships/image" Target="../media/image1.emf"/><Relationship Id="rId4" Type="http://schemas.openxmlformats.org/officeDocument/2006/relationships/vmlDrawing" Target="../drawings/vmlDrawing1.vml"/><Relationship Id="rId9" Type="http://schemas.openxmlformats.org/officeDocument/2006/relationships/tags" Target="../tags/tag6.xml"/><Relationship Id="rId14" Type="http://schemas.openxmlformats.org/officeDocument/2006/relationships/tags" Target="../tags/tag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227576886"/>
              </p:ext>
            </p:extLst>
          </p:nvPr>
        </p:nvGraphicFramePr>
        <p:xfrm>
          <a:off x="0" y="0"/>
          <a:ext cx="119070" cy="2116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6" name="think-cell Slide" r:id="rId18" imgW="270" imgH="270" progId="TCLayout.ActiveDocument.1">
                  <p:embed/>
                </p:oleObj>
              </mc:Choice>
              <mc:Fallback>
                <p:oleObj name="think-cell Slide" r:id="rId18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19070" cy="2116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SlideBottomBar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0" y="8400556"/>
            <a:ext cx="6721475" cy="563000"/>
          </a:xfrm>
          <a:prstGeom prst="rect">
            <a:avLst/>
          </a:prstGeom>
          <a:solidFill>
            <a:srgbClr val="C7DF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aseline="0" noProof="0" dirty="0">
              <a:latin typeface="+mn-lt"/>
              <a:ea typeface="+mn-ea"/>
            </a:endParaRPr>
          </a:p>
        </p:txBody>
      </p:sp>
      <p:sp>
        <p:nvSpPr>
          <p:cNvPr id="1033" name="doc id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061830" y="48682"/>
            <a:ext cx="492948" cy="162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895350"/>
            <a:endParaRPr lang="en-US" sz="800" baseline="0" noProof="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sp>
        <p:nvSpPr>
          <p:cNvPr id="1034" name="Working Draft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 rot="5400000">
            <a:off x="5671215" y="2602688"/>
            <a:ext cx="1995739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baseline="0" noProof="0" smtClean="0">
                <a:latin typeface="+mn-lt"/>
                <a:ea typeface="+mn-ea"/>
              </a:rPr>
              <a:t>Last Modified 07/04/2014 11:31 W. Europe Standard Time</a:t>
            </a:r>
            <a:endParaRPr lang="en-US" baseline="0" noProof="0" dirty="0" smtClean="0">
              <a:latin typeface="+mn-lt"/>
              <a:ea typeface="+mn-ea"/>
            </a:endParaRPr>
          </a:p>
        </p:txBody>
      </p:sp>
      <p:sp>
        <p:nvSpPr>
          <p:cNvPr id="1035" name="Printed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 rot="5400000">
            <a:off x="6546454" y="5500952"/>
            <a:ext cx="245260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baseline="0" noProof="0" dirty="0" smtClean="0">
                <a:latin typeface="+mn-lt"/>
                <a:ea typeface="+mn-ea"/>
              </a:rPr>
              <a:t>Printed</a:t>
            </a:r>
            <a:endParaRPr lang="en-US" baseline="0" noProof="0" dirty="0" smtClean="0">
              <a:latin typeface="+mn-lt"/>
              <a:ea typeface="+mn-ea"/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  <p:custDataLst>
              <p:tags r:id="rId10"/>
            </p:custDataLst>
          </p:nvPr>
        </p:nvSpPr>
        <p:spPr bwMode="auto">
          <a:xfrm>
            <a:off x="1089487" y="2601230"/>
            <a:ext cx="3226784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  <p:custDataLst>
              <p:tags r:id="rId11"/>
            </p:custDataLst>
          </p:nvPr>
        </p:nvSpPr>
        <p:spPr bwMode="auto">
          <a:xfrm>
            <a:off x="89303" y="306899"/>
            <a:ext cx="6464284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" name="McK 1. On-page tracker" hidden="1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89302" y="35982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baseline="0" noProof="0" dirty="0">
                <a:solidFill>
                  <a:srgbClr val="808080"/>
                </a:solidFill>
                <a:latin typeface="+mn-lt"/>
                <a:ea typeface="+mj-ea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9302" y="709043"/>
            <a:ext cx="646428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600" baseline="0" noProof="0" dirty="0" smtClean="0">
                <a:solidFill>
                  <a:srgbClr val="808080"/>
                </a:solidFill>
                <a:latin typeface="+mn-lt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>
            <p:custDataLst>
              <p:tags r:id="rId14"/>
            </p:custDataLst>
          </p:nvPr>
        </p:nvGrpSpPr>
        <p:grpSpPr bwMode="auto">
          <a:xfrm>
            <a:off x="89303" y="8155041"/>
            <a:ext cx="6411893" cy="605331"/>
            <a:chOff x="75" y="3853"/>
            <a:chExt cx="5385" cy="286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53"/>
              <a:ext cx="5385" cy="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US" sz="1000" baseline="0" noProof="0" dirty="0" smtClean="0">
                  <a:latin typeface="+mn-lt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66"/>
              <a:ext cx="4323" cy="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609600" indent="-609600" defTabSz="895350">
                <a:tabLst>
                  <a:tab pos="612775" algn="l"/>
                </a:tabLst>
              </a:pPr>
              <a:r>
                <a:rPr lang="en-US" sz="1000" baseline="0" noProof="0" dirty="0">
                  <a:solidFill>
                    <a:schemeClr val="tx1"/>
                  </a:solidFill>
                  <a:latin typeface="+mn-lt"/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>
            <p:custDataLst>
              <p:tags r:id="rId15"/>
            </p:custDataLst>
          </p:nvPr>
        </p:nvGrpSpPr>
        <p:grpSpPr bwMode="auto">
          <a:xfrm>
            <a:off x="1089487" y="1669951"/>
            <a:ext cx="3198207" cy="510086"/>
            <a:chOff x="915" y="789"/>
            <a:chExt cx="2686" cy="241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89"/>
              <a:ext cx="2686" cy="24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en-US" b="1" baseline="0" noProof="0" dirty="0">
                  <a:latin typeface="+mn-lt"/>
                  <a:ea typeface="+mn-ea"/>
                </a:rPr>
                <a:t>Title</a:t>
              </a:r>
            </a:p>
            <a:p>
              <a:r>
                <a:rPr lang="en-US" baseline="0" noProof="0" dirty="0">
                  <a:solidFill>
                    <a:srgbClr val="808080"/>
                  </a:solidFill>
                  <a:latin typeface="+mn-lt"/>
                  <a:ea typeface="+mn-ea"/>
                </a:rPr>
                <a:t>Unit of measure</a:t>
              </a:r>
            </a:p>
          </p:txBody>
        </p:sp>
      </p:grpSp>
      <p:sp>
        <p:nvSpPr>
          <p:cNvPr id="20" name="SlideLogoText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4993206" y="8605110"/>
            <a:ext cx="1256754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895350"/>
            <a:r>
              <a:rPr lang="en-US" sz="1000" baseline="0" noProof="0" dirty="0">
                <a:latin typeface="+mn-lt"/>
                <a:ea typeface="+mn-ea"/>
              </a:rPr>
              <a:t>McKinsey &amp; Company</a:t>
            </a:r>
          </a:p>
        </p:txBody>
      </p:sp>
      <p:sp>
        <p:nvSpPr>
          <p:cNvPr id="21" name="SlideLogoSeparator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6314706" y="8538130"/>
            <a:ext cx="30059" cy="243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noAutofit/>
          </a:bodyPr>
          <a:lstStyle/>
          <a:p>
            <a:pPr algn="r" defTabSz="895350"/>
            <a:r>
              <a:rPr lang="en-US" sz="1200" baseline="0" noProof="0" dirty="0">
                <a:latin typeface="+mn-lt"/>
                <a:ea typeface="+mn-ea"/>
              </a:rPr>
              <a:t>|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95350" rtl="0" eaLnBrk="1" fontAlgn="base" hangingPunct="1">
        <a:spcBef>
          <a:spcPct val="0"/>
        </a:spcBef>
        <a:spcAft>
          <a:spcPct val="0"/>
        </a:spcAft>
        <a:tabLst>
          <a:tab pos="269875" algn="l"/>
        </a:tabLst>
        <a:defRPr sz="1900" b="1" baseline="0">
          <a:solidFill>
            <a:schemeClr val="tx2"/>
          </a:solidFill>
          <a:latin typeface="+mj-lt"/>
          <a:ea typeface="Arial Unicode MS" pitchFamily="34" charset="-128"/>
          <a:cs typeface="Arial Unicode MS" pitchFamily="34" charset="-128"/>
        </a:defRPr>
      </a:lvl1pPr>
      <a:lvl2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2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1pPr>
      <a:lvl2pPr marL="193675" indent="-19208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2pPr>
      <a:lvl3pPr marL="457200" indent="-26193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3pPr>
      <a:lvl4pPr marL="614363" indent="-1555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4pPr>
      <a:lvl5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5pPr>
      <a:lvl6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0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4223296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93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" name="Group 28"/>
          <p:cNvGrpSpPr/>
          <p:nvPr/>
        </p:nvGrpSpPr>
        <p:grpSpPr>
          <a:xfrm>
            <a:off x="279681" y="292122"/>
            <a:ext cx="6162112" cy="8377195"/>
            <a:chOff x="311707" y="194385"/>
            <a:chExt cx="6162112" cy="8377195"/>
          </a:xfrm>
        </p:grpSpPr>
        <p:sp>
          <p:nvSpPr>
            <p:cNvPr id="5" name="Rectangle 4"/>
            <p:cNvSpPr/>
            <p:nvPr/>
          </p:nvSpPr>
          <p:spPr>
            <a:xfrm>
              <a:off x="311707" y="194385"/>
              <a:ext cx="6098061" cy="338554"/>
            </a:xfrm>
            <a:prstGeom prst="rect">
              <a:avLst/>
            </a:prstGeom>
          </p:spPr>
          <p:txBody>
            <a:bodyPr wrap="square" lIns="15240" tIns="0" rIns="15240" bIns="0">
              <a:spAutoFit/>
            </a:bodyPr>
            <a:lstStyle/>
            <a:p>
              <a:pPr algn="ctr" hangingPunct="0"/>
              <a:r>
                <a:rPr lang="it-IT" sz="1100" b="1" dirty="0" smtClean="0">
                  <a:latin typeface="Times New Roman" pitchFamily="18" charset="0"/>
                  <a:cs typeface="Times New Roman" pitchFamily="18" charset="0"/>
                </a:rPr>
                <a:t>TOM ZHANK </a:t>
              </a:r>
            </a:p>
            <a:p>
              <a:pPr algn="ctr" hangingPunct="0"/>
              <a:r>
                <a:rPr lang="it-IT" sz="1100" dirty="0" smtClean="0">
                  <a:latin typeface="Times New Roman" pitchFamily="18" charset="0"/>
                  <a:cs typeface="Times New Roman" pitchFamily="18" charset="0"/>
                </a:rPr>
                <a:t>+44 123 456 789 </a:t>
              </a:r>
              <a:r>
                <a:rPr lang="it-IT" sz="1100" dirty="0">
                  <a:latin typeface="Times New Roman" pitchFamily="18" charset="0"/>
                  <a:cs typeface="Times New Roman" pitchFamily="18" charset="0"/>
                </a:rPr>
                <a:t>| </a:t>
              </a:r>
              <a:r>
                <a:rPr lang="it-IT" sz="1100" dirty="0" smtClean="0">
                  <a:latin typeface="Times New Roman" pitchFamily="18" charset="0"/>
                  <a:cs typeface="Times New Roman" pitchFamily="18" charset="0"/>
                </a:rPr>
                <a:t>tzhank@uniabc.com</a:t>
              </a:r>
              <a:endParaRPr lang="it-IT" sz="11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378118" y="573980"/>
              <a:ext cx="6040800" cy="187744"/>
              <a:chOff x="49381" y="3288315"/>
              <a:chExt cx="6626217" cy="187744"/>
            </a:xfrm>
          </p:grpSpPr>
          <p:cxnSp>
            <p:nvCxnSpPr>
              <p:cNvPr id="9" name="AutoShape 249"/>
              <p:cNvCxnSpPr>
                <a:cxnSpLocks noChangeShapeType="1"/>
              </p:cNvCxnSpPr>
              <p:nvPr/>
            </p:nvCxnSpPr>
            <p:spPr bwMode="gray">
              <a:xfrm>
                <a:off x="49381" y="3448763"/>
                <a:ext cx="6626217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0" name="AutoShape 250"/>
              <p:cNvSpPr>
                <a:spLocks noChangeArrowheads="1"/>
              </p:cNvSpPr>
              <p:nvPr/>
            </p:nvSpPr>
            <p:spPr bwMode="gray">
              <a:xfrm>
                <a:off x="49381" y="3288315"/>
                <a:ext cx="6626217" cy="187744"/>
              </a:xfrm>
              <a:prstGeom prst="leftRightArrow">
                <a:avLst>
                  <a:gd name="adj1" fmla="val 100000"/>
                  <a:gd name="adj2" fmla="val 0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18288" anchor="b">
                <a:spAutoFit/>
              </a:bodyPr>
              <a:lstStyle/>
              <a:p>
                <a:r>
                  <a:rPr lang="it-IT" sz="1100" b="1" dirty="0" err="1" smtClean="0">
                    <a:latin typeface="Times New Roman" pitchFamily="18" charset="0"/>
                    <a:cs typeface="Times New Roman" pitchFamily="18" charset="0"/>
                  </a:rPr>
                  <a:t>EDUCATION</a:t>
                </a:r>
                <a:r>
                  <a:rPr lang="it-IT" sz="1100" b="1" dirty="0" smtClean="0">
                    <a:latin typeface="Times New Roman" pitchFamily="18" charset="0"/>
                    <a:cs typeface="Times New Roman" pitchFamily="18" charset="0"/>
                  </a:rPr>
                  <a:t> AND AWARDS</a:t>
                </a:r>
                <a:endParaRPr lang="it-IT" sz="11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414718" y="768473"/>
              <a:ext cx="6040800" cy="677108"/>
              <a:chOff x="433019" y="781072"/>
              <a:chExt cx="6040800" cy="677108"/>
            </a:xfrm>
          </p:grpSpPr>
          <p:sp>
            <p:nvSpPr>
              <p:cNvPr id="18" name="Rectangle 13"/>
              <p:cNvSpPr txBox="1">
                <a:spLocks/>
              </p:cNvSpPr>
              <p:nvPr/>
            </p:nvSpPr>
            <p:spPr>
              <a:xfrm>
                <a:off x="1155371" y="781072"/>
                <a:ext cx="5318448" cy="6771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9pPr>
              </a:lstStyle>
              <a:p>
                <a:pPr fontAlgn="t" hangingPunct="0">
                  <a:buClrTx/>
                </a:pPr>
                <a:r>
                  <a:rPr lang="en-GB" sz="1100" b="1" dirty="0">
                    <a:solidFill>
                      <a:srgbClr val="000000"/>
                    </a:solidFill>
                    <a:latin typeface="Times New Roman" pitchFamily="18" charset="0"/>
                    <a:ea typeface="Arial Unicode MS"/>
                    <a:cs typeface="Times New Roman" pitchFamily="18" charset="0"/>
                  </a:rPr>
                  <a:t>MSc </a:t>
                </a:r>
                <a:r>
                  <a:rPr lang="en-GB" sz="1100" b="1" dirty="0" smtClean="0">
                    <a:solidFill>
                      <a:srgbClr val="000000"/>
                    </a:solidFill>
                    <a:latin typeface="Times New Roman" pitchFamily="18" charset="0"/>
                    <a:ea typeface="Arial Unicode MS"/>
                    <a:cs typeface="Times New Roman" pitchFamily="18" charset="0"/>
                  </a:rPr>
                  <a:t>Strategy, </a:t>
                </a:r>
                <a:r>
                  <a:rPr lang="en-GB" sz="1100" b="1" dirty="0">
                    <a:solidFill>
                      <a:srgbClr val="000000"/>
                    </a:solidFill>
                    <a:latin typeface="Times New Roman" pitchFamily="18" charset="0"/>
                    <a:ea typeface="Arial Unicode MS"/>
                    <a:cs typeface="Times New Roman" pitchFamily="18" charset="0"/>
                  </a:rPr>
                  <a:t>The </a:t>
                </a:r>
                <a:r>
                  <a:rPr lang="en-GB" sz="1100" b="1" dirty="0" smtClean="0">
                    <a:solidFill>
                      <a:srgbClr val="000000"/>
                    </a:solidFill>
                    <a:latin typeface="Times New Roman" pitchFamily="18" charset="0"/>
                    <a:ea typeface="Arial Unicode MS"/>
                    <a:cs typeface="Times New Roman" pitchFamily="18" charset="0"/>
                  </a:rPr>
                  <a:t>French School </a:t>
                </a:r>
                <a:r>
                  <a:rPr lang="en-GB" sz="1100" b="1" dirty="0">
                    <a:solidFill>
                      <a:srgbClr val="000000"/>
                    </a:solidFill>
                    <a:latin typeface="Times New Roman" pitchFamily="18" charset="0"/>
                    <a:ea typeface="Arial Unicode MS"/>
                    <a:cs typeface="Times New Roman" pitchFamily="18" charset="0"/>
                  </a:rPr>
                  <a:t>of Economics </a:t>
                </a:r>
                <a:endParaRPr lang="en-GB" sz="1100" b="1" dirty="0" smtClean="0">
                  <a:solidFill>
                    <a:srgbClr val="000000"/>
                  </a:solidFill>
                  <a:latin typeface="Times New Roman" pitchFamily="18" charset="0"/>
                  <a:ea typeface="Arial Unicode MS"/>
                  <a:cs typeface="Times New Roman" pitchFamily="18" charset="0"/>
                </a:endParaRPr>
              </a:p>
              <a:p>
                <a:pPr fontAlgn="t" hangingPunct="0">
                  <a:buClrTx/>
                </a:pPr>
                <a:r>
                  <a:rPr lang="en-GB" sz="1100" i="1" dirty="0">
                    <a:solidFill>
                      <a:srgbClr val="000000"/>
                    </a:solidFill>
                    <a:latin typeface="Times New Roman" pitchFamily="18" charset="0"/>
                    <a:ea typeface="Arial Unicode MS"/>
                    <a:cs typeface="Times New Roman" pitchFamily="18" charset="0"/>
                  </a:rPr>
                  <a:t>Managerial Economics, Strategy, Incentives in O</a:t>
                </a:r>
                <a:r>
                  <a:rPr lang="en-GB" sz="1100" i="1" dirty="0" smtClean="0">
                    <a:solidFill>
                      <a:srgbClr val="000000"/>
                    </a:solidFill>
                    <a:latin typeface="Times New Roman" pitchFamily="18" charset="0"/>
                    <a:ea typeface="Arial Unicode MS"/>
                    <a:cs typeface="Times New Roman" pitchFamily="18" charset="0"/>
                  </a:rPr>
                  <a:t>rganizations</a:t>
                </a:r>
              </a:p>
              <a:p>
                <a:pPr lvl="1">
                  <a:buClrTx/>
                  <a:buSzPct val="93000"/>
                  <a:buFont typeface="Wingdings" panose="05000000000000000000" pitchFamily="2" charset="2"/>
                  <a:buChar char="§"/>
                </a:pPr>
                <a:r>
                  <a:rPr lang="en-GB" sz="110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Selected in </a:t>
                </a:r>
                <a:r>
                  <a:rPr lang="en-GB" sz="1100" b="1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Dean’s List </a:t>
                </a:r>
                <a:r>
                  <a:rPr lang="en-GB" sz="1100" b="1" dirty="0" smtClean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(top 3%) </a:t>
                </a:r>
                <a:r>
                  <a:rPr lang="en-GB" sz="1100" dirty="0" smtClean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for </a:t>
                </a:r>
                <a:r>
                  <a:rPr lang="en-GB" sz="110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outstanding academic achievement</a:t>
                </a:r>
              </a:p>
              <a:p>
                <a:pPr lvl="1">
                  <a:buClrTx/>
                  <a:buSzPct val="93000"/>
                  <a:buFont typeface="Wingdings" panose="05000000000000000000" pitchFamily="2" charset="2"/>
                  <a:buChar char="§"/>
                </a:pPr>
                <a:r>
                  <a:rPr lang="en-GB" sz="110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Awarded </a:t>
                </a:r>
                <a:r>
                  <a:rPr lang="en-GB" sz="1100" b="1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Merit scholarship </a:t>
                </a:r>
                <a:r>
                  <a:rPr lang="en-GB" sz="110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for top 30 postgraduate applicants worth 40k €</a:t>
                </a:r>
                <a:endParaRPr lang="it-IT" sz="1100" dirty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40" name="Rectangle 39"/>
              <p:cNvSpPr>
                <a:spLocks/>
              </p:cNvSpPr>
              <p:nvPr/>
            </p:nvSpPr>
            <p:spPr>
              <a:xfrm>
                <a:off x="433019" y="781072"/>
                <a:ext cx="720340" cy="176972"/>
              </a:xfrm>
              <a:prstGeom prst="rect">
                <a:avLst/>
              </a:prstGeom>
            </p:spPr>
            <p:txBody>
              <a:bodyPr wrap="square" lIns="53340" tIns="0" rIns="53340" bIns="7620">
                <a:spAutoFit/>
              </a:bodyPr>
              <a:lstStyle/>
              <a:p>
                <a:pPr hangingPunct="0"/>
                <a:r>
                  <a:rPr lang="en-GB" sz="1100" dirty="0" smtClean="0">
                    <a:solidFill>
                      <a:srgbClr val="000000"/>
                    </a:solidFill>
                    <a:latin typeface="Times New Roman" pitchFamily="18" charset="0"/>
                    <a:ea typeface="Arial Unicode MS"/>
                    <a:cs typeface="Times New Roman" pitchFamily="18" charset="0"/>
                  </a:rPr>
                  <a:t>2014-2015</a:t>
                </a:r>
                <a:endParaRPr lang="it-IT" sz="1100" dirty="0">
                  <a:solidFill>
                    <a:srgbClr val="000000"/>
                  </a:solidFill>
                  <a:latin typeface="Times New Roman" pitchFamily="18" charset="0"/>
                  <a:ea typeface="Arial Unicode MS"/>
                  <a:cs typeface="Times New Roman" pitchFamily="18" charset="0"/>
                </a:endParaRP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419293" y="1452330"/>
              <a:ext cx="6040800" cy="846386"/>
              <a:chOff x="433020" y="1507179"/>
              <a:chExt cx="6037951" cy="846386"/>
            </a:xfrm>
          </p:grpSpPr>
          <p:sp>
            <p:nvSpPr>
              <p:cNvPr id="90" name="Rectangle 13"/>
              <p:cNvSpPr txBox="1">
                <a:spLocks/>
              </p:cNvSpPr>
              <p:nvPr/>
            </p:nvSpPr>
            <p:spPr>
              <a:xfrm>
                <a:off x="1155031" y="1507179"/>
                <a:ext cx="5315940" cy="8463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9pPr>
              </a:lstStyle>
              <a:p>
                <a:pPr fontAlgn="t" hangingPunct="0">
                  <a:buClrTx/>
                </a:pPr>
                <a:r>
                  <a:rPr lang="en-GB" sz="1100" b="1" dirty="0">
                    <a:solidFill>
                      <a:srgbClr val="000000"/>
                    </a:solidFill>
                    <a:latin typeface="Times New Roman" pitchFamily="18" charset="0"/>
                    <a:ea typeface="Arial Unicode MS"/>
                    <a:cs typeface="Times New Roman" pitchFamily="18" charset="0"/>
                  </a:rPr>
                  <a:t>BSc Economics, 110/110 cum laude </a:t>
                </a:r>
                <a:r>
                  <a:rPr lang="en-GB" sz="1100" b="1" dirty="0" smtClean="0">
                    <a:solidFill>
                      <a:srgbClr val="000000"/>
                    </a:solidFill>
                    <a:latin typeface="Times New Roman" pitchFamily="18" charset="0"/>
                    <a:ea typeface="Arial Unicode MS"/>
                    <a:cs typeface="Times New Roman" pitchFamily="18" charset="0"/>
                  </a:rPr>
                  <a:t>(Honours </a:t>
                </a:r>
                <a:r>
                  <a:rPr lang="en-GB" sz="1100" b="1" dirty="0">
                    <a:solidFill>
                      <a:srgbClr val="000000"/>
                    </a:solidFill>
                    <a:latin typeface="Times New Roman" pitchFamily="18" charset="0"/>
                    <a:ea typeface="Arial Unicode MS"/>
                    <a:cs typeface="Times New Roman" pitchFamily="18" charset="0"/>
                  </a:rPr>
                  <a:t>and </a:t>
                </a:r>
                <a:r>
                  <a:rPr lang="en-GB" sz="1100" b="1" dirty="0" smtClean="0">
                    <a:solidFill>
                      <a:srgbClr val="000000"/>
                    </a:solidFill>
                    <a:latin typeface="Times New Roman" pitchFamily="18" charset="0"/>
                    <a:ea typeface="Arial Unicode MS"/>
                    <a:cs typeface="Times New Roman" pitchFamily="18" charset="0"/>
                  </a:rPr>
                  <a:t>Distinction</a:t>
                </a:r>
                <a:r>
                  <a:rPr lang="en-GB" sz="1100" b="1" dirty="0">
                    <a:solidFill>
                      <a:srgbClr val="000000"/>
                    </a:solidFill>
                    <a:latin typeface="Times New Roman" pitchFamily="18" charset="0"/>
                    <a:ea typeface="Arial Unicode MS"/>
                    <a:cs typeface="Times New Roman" pitchFamily="18" charset="0"/>
                  </a:rPr>
                  <a:t>), University of </a:t>
                </a:r>
                <a:r>
                  <a:rPr lang="en-GB" sz="1100" b="1" dirty="0" smtClean="0">
                    <a:solidFill>
                      <a:srgbClr val="000000"/>
                    </a:solidFill>
                    <a:latin typeface="Times New Roman" pitchFamily="18" charset="0"/>
                    <a:ea typeface="Arial Unicode MS"/>
                    <a:cs typeface="Times New Roman" pitchFamily="18" charset="0"/>
                  </a:rPr>
                  <a:t>Torino</a:t>
                </a:r>
              </a:p>
              <a:p>
                <a:pPr fontAlgn="t" hangingPunct="0">
                  <a:buClrTx/>
                </a:pPr>
                <a:r>
                  <a:rPr lang="en-GB" sz="1100" i="1" dirty="0">
                    <a:solidFill>
                      <a:srgbClr val="000000"/>
                    </a:solidFill>
                    <a:latin typeface="Times New Roman" pitchFamily="18" charset="0"/>
                    <a:ea typeface="Arial Unicode MS"/>
                    <a:cs typeface="Times New Roman" pitchFamily="18" charset="0"/>
                  </a:rPr>
                  <a:t>Microeconomics, Macroeconomics, Mathematics, </a:t>
                </a:r>
                <a:r>
                  <a:rPr lang="en-GB" sz="1100" i="1" dirty="0" smtClean="0">
                    <a:solidFill>
                      <a:srgbClr val="000000"/>
                    </a:solidFill>
                    <a:latin typeface="Times New Roman" pitchFamily="18" charset="0"/>
                    <a:ea typeface="Arial Unicode MS"/>
                    <a:cs typeface="Times New Roman" pitchFamily="18" charset="0"/>
                  </a:rPr>
                  <a:t>Statistics</a:t>
                </a:r>
              </a:p>
              <a:p>
                <a:pPr lvl="1">
                  <a:buClrTx/>
                  <a:buSzPct val="93000"/>
                  <a:buFont typeface="Wingdings" panose="05000000000000000000" pitchFamily="2" charset="2"/>
                  <a:buChar char="§"/>
                </a:pPr>
                <a:r>
                  <a:rPr lang="en-GB" sz="110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Amongst </a:t>
                </a:r>
                <a:r>
                  <a:rPr lang="en-GB" sz="1100" b="1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top 10% </a:t>
                </a:r>
                <a:r>
                  <a:rPr lang="en-GB" sz="110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students in university, GPA 9.5/10</a:t>
                </a:r>
              </a:p>
              <a:p>
                <a:pPr lvl="1">
                  <a:buClrTx/>
                  <a:buSzPct val="93000"/>
                  <a:buFont typeface="Wingdings" panose="05000000000000000000" pitchFamily="2" charset="2"/>
                  <a:buChar char="§"/>
                </a:pPr>
                <a:r>
                  <a:rPr lang="en-GB" sz="1100" b="1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Published paper </a:t>
                </a:r>
                <a:r>
                  <a:rPr lang="en-GB" sz="110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about </a:t>
                </a:r>
                <a:r>
                  <a:rPr lang="en-GB" sz="11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on the correlation between political </a:t>
                </a:r>
                <a:r>
                  <a:rPr lang="en-GB" sz="11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instability in the </a:t>
                </a:r>
                <a:r>
                  <a:rPr lang="en-GB" sz="110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Arab Spring </a:t>
                </a:r>
                <a:r>
                  <a:rPr lang="en-GB" sz="11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the performance of companies invested by Middle Eastern Sovereign Wealth Funds</a:t>
                </a:r>
                <a:endParaRPr lang="en-US" sz="1100" dirty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89" name="Rectangle 88"/>
              <p:cNvSpPr>
                <a:spLocks/>
              </p:cNvSpPr>
              <p:nvPr/>
            </p:nvSpPr>
            <p:spPr>
              <a:xfrm>
                <a:off x="433020" y="1507179"/>
                <a:ext cx="720000" cy="176972"/>
              </a:xfrm>
              <a:prstGeom prst="rect">
                <a:avLst/>
              </a:prstGeom>
            </p:spPr>
            <p:txBody>
              <a:bodyPr wrap="square" lIns="53340" tIns="0" rIns="53340" bIns="7620">
                <a:spAutoFit/>
              </a:bodyPr>
              <a:lstStyle/>
              <a:p>
                <a:pPr hangingPunct="0"/>
                <a:r>
                  <a:rPr lang="en-GB" sz="1100" dirty="0" smtClean="0">
                    <a:solidFill>
                      <a:srgbClr val="000000"/>
                    </a:solidFill>
                    <a:latin typeface="Times New Roman" pitchFamily="18" charset="0"/>
                    <a:ea typeface="Arial Unicode MS"/>
                    <a:cs typeface="Times New Roman" pitchFamily="18" charset="0"/>
                  </a:rPr>
                  <a:t>2011-2014</a:t>
                </a:r>
                <a:endParaRPr lang="it-IT" sz="1100" dirty="0">
                  <a:solidFill>
                    <a:srgbClr val="000000"/>
                  </a:solidFill>
                  <a:latin typeface="Times New Roman" pitchFamily="18" charset="0"/>
                  <a:ea typeface="Arial Unicode MS"/>
                  <a:cs typeface="Times New Roman" pitchFamily="18" charset="0"/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382693" y="2305465"/>
              <a:ext cx="6040800" cy="187744"/>
              <a:chOff x="49381" y="306055"/>
              <a:chExt cx="6626217" cy="187744"/>
            </a:xfrm>
          </p:grpSpPr>
          <p:cxnSp>
            <p:nvCxnSpPr>
              <p:cNvPr id="48" name="AutoShape 249"/>
              <p:cNvCxnSpPr>
                <a:cxnSpLocks noChangeShapeType="1"/>
              </p:cNvCxnSpPr>
              <p:nvPr/>
            </p:nvCxnSpPr>
            <p:spPr bwMode="gray">
              <a:xfrm>
                <a:off x="49381" y="466503"/>
                <a:ext cx="6626217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9" name="AutoShape 250"/>
              <p:cNvSpPr>
                <a:spLocks noChangeArrowheads="1"/>
              </p:cNvSpPr>
              <p:nvPr/>
            </p:nvSpPr>
            <p:spPr bwMode="gray">
              <a:xfrm>
                <a:off x="49381" y="306055"/>
                <a:ext cx="6626217" cy="187744"/>
              </a:xfrm>
              <a:prstGeom prst="leftRightArrow">
                <a:avLst>
                  <a:gd name="adj1" fmla="val 100000"/>
                  <a:gd name="adj2" fmla="val 0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18288" anchor="b">
                <a:spAutoFit/>
              </a:bodyPr>
              <a:lstStyle/>
              <a:p>
                <a:r>
                  <a:rPr lang="it-IT" sz="1100" b="1" dirty="0" smtClean="0">
                    <a:latin typeface="Times New Roman" pitchFamily="18" charset="0"/>
                    <a:cs typeface="Times New Roman" pitchFamily="18" charset="0"/>
                  </a:rPr>
                  <a:t>WORK EXPERIENCE</a:t>
                </a:r>
                <a:endParaRPr lang="it-IT" sz="11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405568" y="2499958"/>
              <a:ext cx="6040800" cy="1354217"/>
              <a:chOff x="430819" y="2625209"/>
              <a:chExt cx="6040152" cy="1354217"/>
            </a:xfrm>
          </p:grpSpPr>
          <p:sp>
            <p:nvSpPr>
              <p:cNvPr id="55" name="Rectangle 13"/>
              <p:cNvSpPr txBox="1">
                <a:spLocks/>
              </p:cNvSpPr>
              <p:nvPr/>
            </p:nvSpPr>
            <p:spPr>
              <a:xfrm>
                <a:off x="1155031" y="2625209"/>
                <a:ext cx="5315940" cy="1354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9pPr>
              </a:lstStyle>
              <a:p>
                <a:pPr>
                  <a:buClrTx/>
                </a:pPr>
                <a:r>
                  <a:rPr lang="en-GB" sz="1100" b="1" dirty="0" smtClean="0">
                    <a:latin typeface="Times New Roman" pitchFamily="18" charset="0"/>
                    <a:cs typeface="Times New Roman" pitchFamily="18" charset="0"/>
                  </a:rPr>
                  <a:t>STRAPFEET</a:t>
                </a:r>
                <a:r>
                  <a:rPr lang="en-GB" sz="1100" b="1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GB" sz="1100" b="1" dirty="0" smtClean="0">
                    <a:latin typeface="Times New Roman" pitchFamily="18" charset="0"/>
                    <a:cs typeface="Times New Roman" pitchFamily="18" charset="0"/>
                  </a:rPr>
                  <a:t>Moscow, Russia</a:t>
                </a:r>
              </a:p>
              <a:p>
                <a:pPr>
                  <a:buClrTx/>
                </a:pPr>
                <a:r>
                  <a:rPr lang="en-GB" sz="1100" b="1" dirty="0" smtClean="0">
                    <a:latin typeface="Times New Roman" pitchFamily="18" charset="0"/>
                    <a:cs typeface="Times New Roman" pitchFamily="18" charset="0"/>
                  </a:rPr>
                  <a:t>Retail </a:t>
                </a:r>
                <a:r>
                  <a:rPr lang="en-GB" sz="1100" b="1" dirty="0" err="1" smtClean="0">
                    <a:latin typeface="Times New Roman" pitchFamily="18" charset="0"/>
                    <a:cs typeface="Times New Roman" pitchFamily="18" charset="0"/>
                  </a:rPr>
                  <a:t>startup</a:t>
                </a:r>
                <a:r>
                  <a:rPr lang="en-GB" sz="1100" b="1" dirty="0">
                    <a:latin typeface="Times New Roman" pitchFamily="18" charset="0"/>
                    <a:cs typeface="Times New Roman" pitchFamily="18" charset="0"/>
                  </a:rPr>
                  <a:t>  that collaborates with artists to design prints for footwear</a:t>
                </a:r>
              </a:p>
              <a:p>
                <a:pPr>
                  <a:buClrTx/>
                </a:pPr>
                <a:r>
                  <a:rPr lang="en-GB" sz="1100" b="1" i="1" dirty="0" smtClean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Business Development Analyst</a:t>
                </a:r>
              </a:p>
              <a:p>
                <a:pPr marL="180975" indent="-180975">
                  <a:buClrTx/>
                  <a:buSzPct val="93000"/>
                  <a:buFont typeface="Wingdings" panose="05000000000000000000" pitchFamily="2" charset="2"/>
                  <a:buChar char="§"/>
                </a:pPr>
                <a:r>
                  <a:rPr lang="en-GB" sz="1100" dirty="0" smtClean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Injected analytical rigor into decision-making process by </a:t>
                </a:r>
                <a:r>
                  <a:rPr lang="en-GB" sz="1100" b="1" dirty="0" smtClean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developing a weekly Management Dashboard </a:t>
                </a:r>
                <a:r>
                  <a:rPr lang="en-GB" sz="1100" dirty="0" smtClean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for the leadership team</a:t>
                </a:r>
              </a:p>
              <a:p>
                <a:pPr lvl="1">
                  <a:buClrTx/>
                  <a:buSzPct val="93000"/>
                  <a:buFont typeface="Wingdings" panose="05000000000000000000" pitchFamily="2" charset="2"/>
                  <a:buChar char="§"/>
                </a:pPr>
                <a:r>
                  <a:rPr lang="en-GB" sz="1100" b="1" dirty="0" smtClean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Extended </a:t>
                </a:r>
                <a:r>
                  <a:rPr lang="en-GB" sz="1100" b="1" dirty="0" err="1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startup’s</a:t>
                </a:r>
                <a:r>
                  <a:rPr lang="en-GB" sz="1100" b="1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 cash runway </a:t>
                </a:r>
                <a:r>
                  <a:rPr lang="en-GB" sz="110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by </a:t>
                </a:r>
                <a:r>
                  <a:rPr lang="en-GB" sz="1100" dirty="0" smtClean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3 </a:t>
                </a:r>
                <a:r>
                  <a:rPr lang="en-GB" sz="110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months via optimizing advertising and </a:t>
                </a:r>
                <a:r>
                  <a:rPr lang="en-GB" sz="1100" dirty="0" smtClean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pricing</a:t>
                </a:r>
                <a:endParaRPr lang="en-GB" sz="1100" dirty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Times New Roman" pitchFamily="18" charset="0"/>
                </a:endParaRPr>
              </a:p>
              <a:p>
                <a:pPr lvl="1">
                  <a:buClrTx/>
                  <a:buSzPct val="93000"/>
                  <a:buFont typeface="Wingdings" panose="05000000000000000000" pitchFamily="2" charset="2"/>
                  <a:buChar char="§"/>
                </a:pPr>
                <a:r>
                  <a:rPr lang="en-GB" sz="1100" dirty="0" smtClean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Expanded </a:t>
                </a:r>
                <a:r>
                  <a:rPr lang="en-GB" sz="110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artist network from </a:t>
                </a:r>
                <a:r>
                  <a:rPr lang="en-GB" sz="1100" dirty="0" smtClean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30 </a:t>
                </a:r>
                <a:r>
                  <a:rPr lang="en-GB" sz="110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to </a:t>
                </a:r>
                <a:r>
                  <a:rPr lang="en-GB" sz="1100" dirty="0" smtClean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120 </a:t>
                </a:r>
                <a:r>
                  <a:rPr lang="en-GB" sz="110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through </a:t>
                </a:r>
                <a:r>
                  <a:rPr lang="en-GB" sz="1100" dirty="0" smtClean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PR initiatives and development of online </a:t>
                </a:r>
                <a:r>
                  <a:rPr lang="en-GB" sz="110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community </a:t>
                </a:r>
                <a:r>
                  <a:rPr lang="en-GB" sz="1100" dirty="0" smtClean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platform</a:t>
                </a:r>
              </a:p>
            </p:txBody>
          </p:sp>
          <p:sp>
            <p:nvSpPr>
              <p:cNvPr id="54" name="Rectangle 53"/>
              <p:cNvSpPr>
                <a:spLocks/>
              </p:cNvSpPr>
              <p:nvPr/>
            </p:nvSpPr>
            <p:spPr>
              <a:xfrm>
                <a:off x="430819" y="2625209"/>
                <a:ext cx="720000" cy="523220"/>
              </a:xfrm>
              <a:prstGeom prst="rect">
                <a:avLst/>
              </a:prstGeom>
            </p:spPr>
            <p:txBody>
              <a:bodyPr wrap="square" lIns="53340" tIns="0" rIns="53340" bIns="7620">
                <a:spAutoFit/>
              </a:bodyPr>
              <a:lstStyle/>
              <a:p>
                <a:pPr hangingPunct="0"/>
                <a:r>
                  <a:rPr lang="en-GB" sz="1100" dirty="0" smtClean="0">
                    <a:latin typeface="Times New Roman" pitchFamily="18" charset="0"/>
                    <a:cs typeface="Times New Roman" pitchFamily="18" charset="0"/>
                  </a:rPr>
                  <a:t>Sept. 2015-current</a:t>
                </a:r>
                <a:endParaRPr lang="it-IT" sz="11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410143" y="3860924"/>
              <a:ext cx="6040800" cy="1354217"/>
              <a:chOff x="430819" y="4035861"/>
              <a:chExt cx="6040152" cy="1354217"/>
            </a:xfrm>
          </p:grpSpPr>
          <p:sp>
            <p:nvSpPr>
              <p:cNvPr id="65" name="Rectangle 13"/>
              <p:cNvSpPr txBox="1">
                <a:spLocks/>
              </p:cNvSpPr>
              <p:nvPr/>
            </p:nvSpPr>
            <p:spPr>
              <a:xfrm>
                <a:off x="1155031" y="4035861"/>
                <a:ext cx="5315940" cy="1354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9pPr>
              </a:lstStyle>
              <a:p>
                <a:pPr hangingPunct="0">
                  <a:buClrTx/>
                </a:pPr>
                <a:r>
                  <a:rPr lang="en-GB" sz="1100" b="1" dirty="0" smtClean="0">
                    <a:latin typeface="Times New Roman" pitchFamily="18" charset="0"/>
                    <a:cs typeface="Times New Roman" pitchFamily="18" charset="0"/>
                  </a:rPr>
                  <a:t>Morgan Stanley</a:t>
                </a:r>
                <a:r>
                  <a:rPr lang="en-GB" sz="1100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n-GB" sz="1100" b="1" dirty="0" smtClean="0">
                    <a:latin typeface="Times New Roman" pitchFamily="18" charset="0"/>
                    <a:cs typeface="Times New Roman" pitchFamily="18" charset="0"/>
                  </a:rPr>
                  <a:t> Milan, Italy</a:t>
                </a:r>
              </a:p>
              <a:p>
                <a:pPr hangingPunct="0">
                  <a:buClrTx/>
                </a:pPr>
                <a:r>
                  <a:rPr lang="en-GB" sz="1100" b="1" i="1" dirty="0" smtClean="0">
                    <a:latin typeface="Times New Roman" pitchFamily="18" charset="0"/>
                    <a:cs typeface="Times New Roman" pitchFamily="18" charset="0"/>
                  </a:rPr>
                  <a:t>Summer </a:t>
                </a:r>
                <a:r>
                  <a:rPr lang="en-GB" sz="1100" b="1" i="1" dirty="0">
                    <a:latin typeface="Times New Roman" pitchFamily="18" charset="0"/>
                    <a:cs typeface="Times New Roman" pitchFamily="18" charset="0"/>
                  </a:rPr>
                  <a:t>Analyst</a:t>
                </a:r>
                <a:r>
                  <a:rPr lang="en-GB" sz="1100" b="1" dirty="0">
                    <a:latin typeface="Times New Roman" pitchFamily="18" charset="0"/>
                    <a:cs typeface="Times New Roman" pitchFamily="18" charset="0"/>
                  </a:rPr>
                  <a:t>                                                                                                      </a:t>
                </a:r>
                <a:endParaRPr lang="en-GB" sz="11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lvl="1">
                  <a:buClrTx/>
                  <a:buSzPct val="93000"/>
                  <a:buFont typeface="Wingdings" panose="05000000000000000000" pitchFamily="2" charset="2"/>
                  <a:buChar char="§"/>
                </a:pPr>
                <a:r>
                  <a:rPr lang="en-US" sz="110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Supported the </a:t>
                </a:r>
                <a:r>
                  <a:rPr lang="en-US" sz="1100" b="1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execution of a $30M M&amp;A deal </a:t>
                </a:r>
                <a:r>
                  <a:rPr lang="en-GB" sz="110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by creating pitch deck and modelling post-merger financial and operational synergies</a:t>
                </a:r>
                <a:endParaRPr lang="en-US" sz="1100" dirty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Times New Roman" pitchFamily="18" charset="0"/>
                </a:endParaRPr>
              </a:p>
              <a:p>
                <a:pPr lvl="1">
                  <a:buClrTx/>
                  <a:buSzPct val="93000"/>
                  <a:buFont typeface="Wingdings" panose="05000000000000000000" pitchFamily="2" charset="2"/>
                  <a:buChar char="§"/>
                </a:pPr>
                <a:r>
                  <a:rPr lang="en-US" sz="1100" b="1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Screened 300+ potential targets</a:t>
                </a:r>
                <a:r>
                  <a:rPr lang="en-US" sz="110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, </a:t>
                </a:r>
                <a:r>
                  <a:rPr lang="en-US" sz="1100" b="1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created reports </a:t>
                </a:r>
                <a:r>
                  <a:rPr lang="en-US" sz="110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based on strategic fit and analysis of financials and </a:t>
                </a:r>
                <a:r>
                  <a:rPr lang="en-US" sz="1100" b="1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pitched </a:t>
                </a:r>
                <a:r>
                  <a:rPr lang="en-US" sz="1100" b="1" dirty="0" smtClean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opportunities to </a:t>
                </a:r>
                <a:r>
                  <a:rPr lang="en-US" sz="1100" b="1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senior management</a:t>
                </a:r>
              </a:p>
              <a:p>
                <a:pPr lvl="1">
                  <a:buClrTx/>
                  <a:buSzPct val="93000"/>
                  <a:buFont typeface="Wingdings" panose="05000000000000000000" pitchFamily="2" charset="2"/>
                  <a:buChar char="§"/>
                </a:pPr>
                <a:r>
                  <a:rPr lang="en-US" sz="1100" b="1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Formulated analysis </a:t>
                </a:r>
                <a:r>
                  <a:rPr lang="en-US" sz="110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on industry trends and positioning of the company in the Italian M&amp;A market reporting findings and providing advice to the management</a:t>
                </a:r>
                <a:endParaRPr lang="it-IT" sz="1100" dirty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4" name="Rectangle 63"/>
              <p:cNvSpPr>
                <a:spLocks/>
              </p:cNvSpPr>
              <p:nvPr/>
            </p:nvSpPr>
            <p:spPr>
              <a:xfrm>
                <a:off x="430819" y="4035861"/>
                <a:ext cx="720000" cy="353943"/>
              </a:xfrm>
              <a:prstGeom prst="rect">
                <a:avLst/>
              </a:prstGeom>
            </p:spPr>
            <p:txBody>
              <a:bodyPr wrap="square" lIns="53340" tIns="0" rIns="53340" bIns="7620">
                <a:spAutoFit/>
              </a:bodyPr>
              <a:lstStyle/>
              <a:p>
                <a:pPr hangingPunct="0"/>
                <a:r>
                  <a:rPr lang="en-GB" sz="1100" dirty="0" smtClean="0">
                    <a:latin typeface="Times New Roman" pitchFamily="18" charset="0"/>
                    <a:cs typeface="Times New Roman" pitchFamily="18" charset="0"/>
                  </a:rPr>
                  <a:t>Jul.-Sept.</a:t>
                </a:r>
              </a:p>
              <a:p>
                <a:pPr hangingPunct="0"/>
                <a:r>
                  <a:rPr lang="en-GB" sz="1100" dirty="0" smtClean="0">
                    <a:latin typeface="Times New Roman" pitchFamily="18" charset="0"/>
                    <a:cs typeface="Times New Roman" pitchFamily="18" charset="0"/>
                  </a:rPr>
                  <a:t>2013</a:t>
                </a:r>
                <a:endParaRPr lang="it-IT" sz="1100" dirty="0">
                  <a:solidFill>
                    <a:srgbClr val="000000"/>
                  </a:solidFill>
                  <a:latin typeface="Times New Roman" pitchFamily="18" charset="0"/>
                  <a:ea typeface="Arial Unicode MS"/>
                  <a:cs typeface="Times New Roman" pitchFamily="18" charset="0"/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387268" y="7129400"/>
              <a:ext cx="6040800" cy="187744"/>
              <a:chOff x="49381" y="7452339"/>
              <a:chExt cx="6626217" cy="187744"/>
            </a:xfrm>
          </p:grpSpPr>
          <p:cxnSp>
            <p:nvCxnSpPr>
              <p:cNvPr id="125" name="AutoShape 249"/>
              <p:cNvCxnSpPr>
                <a:cxnSpLocks noChangeShapeType="1"/>
              </p:cNvCxnSpPr>
              <p:nvPr/>
            </p:nvCxnSpPr>
            <p:spPr bwMode="gray">
              <a:xfrm>
                <a:off x="49381" y="7612787"/>
                <a:ext cx="6626217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26" name="AutoShape 250"/>
              <p:cNvSpPr>
                <a:spLocks noChangeArrowheads="1"/>
              </p:cNvSpPr>
              <p:nvPr/>
            </p:nvSpPr>
            <p:spPr bwMode="gray">
              <a:xfrm>
                <a:off x="49381" y="7452339"/>
                <a:ext cx="6626217" cy="187744"/>
              </a:xfrm>
              <a:prstGeom prst="leftRightArrow">
                <a:avLst>
                  <a:gd name="adj1" fmla="val 100000"/>
                  <a:gd name="adj2" fmla="val 0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18288" anchor="b">
                <a:spAutoFit/>
              </a:bodyPr>
              <a:lstStyle/>
              <a:p>
                <a:r>
                  <a:rPr lang="it-IT" sz="1100" b="1" dirty="0" err="1" smtClean="0">
                    <a:latin typeface="Times New Roman" pitchFamily="18" charset="0"/>
                    <a:cs typeface="Times New Roman" pitchFamily="18" charset="0"/>
                  </a:rPr>
                  <a:t>INTERESTS</a:t>
                </a:r>
                <a:r>
                  <a:rPr lang="it-IT" sz="1100" b="1" dirty="0" smtClean="0">
                    <a:latin typeface="Times New Roman" pitchFamily="18" charset="0"/>
                    <a:cs typeface="Times New Roman" pitchFamily="18" charset="0"/>
                  </a:rPr>
                  <a:t> AND </a:t>
                </a:r>
                <a:r>
                  <a:rPr lang="it-IT" sz="1100" b="1" dirty="0" err="1" smtClean="0">
                    <a:latin typeface="Times New Roman" pitchFamily="18" charset="0"/>
                    <a:cs typeface="Times New Roman" pitchFamily="18" charset="0"/>
                  </a:rPr>
                  <a:t>OTHER</a:t>
                </a:r>
                <a:r>
                  <a:rPr lang="it-IT" sz="11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it-IT" sz="1100" b="1" dirty="0" err="1" smtClean="0">
                    <a:latin typeface="Times New Roman" pitchFamily="18" charset="0"/>
                    <a:cs typeface="Times New Roman" pitchFamily="18" charset="0"/>
                  </a:rPr>
                  <a:t>ACTIVITIES</a:t>
                </a:r>
                <a:endParaRPr lang="it-IT" sz="11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36" name="Rectangle 135"/>
            <p:cNvSpPr>
              <a:spLocks/>
            </p:cNvSpPr>
            <p:nvPr/>
          </p:nvSpPr>
          <p:spPr>
            <a:xfrm>
              <a:off x="391843" y="7323893"/>
              <a:ext cx="6040800" cy="692497"/>
            </a:xfrm>
            <a:prstGeom prst="rect">
              <a:avLst/>
            </a:prstGeom>
          </p:spPr>
          <p:txBody>
            <a:bodyPr lIns="53340" tIns="7620" rIns="53340" bIns="7620">
              <a:spAutoFit/>
            </a:bodyPr>
            <a:lstStyle/>
            <a:p>
              <a:pPr marL="193675" lvl="1" indent="-192088" defTabSz="895350">
                <a:buSzPct val="93000"/>
                <a:buFont typeface="Wingdings" panose="05000000000000000000" pitchFamily="2" charset="2"/>
                <a:buChar char="§"/>
              </a:pPr>
              <a:r>
                <a:rPr lang="en-GB" sz="11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Swing Dance</a:t>
              </a:r>
              <a:r>
                <a:rPr lang="en-GB" sz="11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: self-learnt by watching dancers and by practicing. Then taught swing dance to a class of 50 students once a week for one </a:t>
              </a:r>
              <a:r>
                <a:rPr lang="en-GB" sz="11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year</a:t>
              </a:r>
              <a:endParaRPr lang="en-GB" sz="11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193675" lvl="1" indent="-192088" defTabSz="895350">
                <a:buSzPct val="93000"/>
                <a:buFont typeface="Wingdings" panose="05000000000000000000" pitchFamily="2" charset="2"/>
                <a:buChar char="§"/>
              </a:pPr>
              <a:r>
                <a:rPr lang="en-GB" sz="1100" b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EBay</a:t>
              </a:r>
              <a:r>
                <a:rPr lang="en-GB" sz="11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en-GB" sz="11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raised </a:t>
              </a:r>
              <a:r>
                <a:rPr lang="en-GB" sz="1100" b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$10k </a:t>
              </a:r>
              <a:r>
                <a:rPr lang="en-GB" sz="11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in </a:t>
              </a:r>
              <a:r>
                <a:rPr lang="en-GB" sz="11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9 months selling </a:t>
              </a:r>
              <a:r>
                <a:rPr lang="en-GB" sz="11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used Vespa motorcycles</a:t>
              </a:r>
            </a:p>
            <a:p>
              <a:pPr marL="193675" lvl="1" indent="-192088" defTabSz="895350">
                <a:buSzPct val="93000"/>
                <a:buFont typeface="Wingdings" panose="05000000000000000000" pitchFamily="2" charset="2"/>
                <a:buChar char="§"/>
              </a:pPr>
              <a:r>
                <a:rPr lang="en-GB" sz="1100" b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Multicultural experiences</a:t>
              </a:r>
              <a:r>
                <a:rPr lang="en-GB" sz="11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en-GB" sz="11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lived in 4 countries</a:t>
              </a:r>
              <a:r>
                <a:rPr lang="en-GB" sz="11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GB" sz="11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12 </a:t>
              </a:r>
              <a:r>
                <a:rPr lang="en-GB" sz="11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weeks backpacking in </a:t>
              </a:r>
              <a:r>
                <a:rPr lang="en-GB" sz="11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central Asia</a:t>
              </a:r>
              <a:endParaRPr lang="it-IT" sz="11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396418" y="8023139"/>
              <a:ext cx="6040800" cy="187744"/>
              <a:chOff x="49381" y="8425490"/>
              <a:chExt cx="6626217" cy="187744"/>
            </a:xfrm>
          </p:grpSpPr>
          <p:cxnSp>
            <p:nvCxnSpPr>
              <p:cNvPr id="138" name="AutoShape 249"/>
              <p:cNvCxnSpPr>
                <a:cxnSpLocks noChangeShapeType="1"/>
              </p:cNvCxnSpPr>
              <p:nvPr/>
            </p:nvCxnSpPr>
            <p:spPr bwMode="gray">
              <a:xfrm>
                <a:off x="49381" y="8585938"/>
                <a:ext cx="6626217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39" name="AutoShape 250"/>
              <p:cNvSpPr>
                <a:spLocks noChangeArrowheads="1"/>
              </p:cNvSpPr>
              <p:nvPr/>
            </p:nvSpPr>
            <p:spPr bwMode="gray">
              <a:xfrm>
                <a:off x="49381" y="8425490"/>
                <a:ext cx="6626217" cy="187744"/>
              </a:xfrm>
              <a:prstGeom prst="leftRightArrow">
                <a:avLst>
                  <a:gd name="adj1" fmla="val 100000"/>
                  <a:gd name="adj2" fmla="val 0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18288" anchor="b">
                <a:spAutoFit/>
              </a:bodyPr>
              <a:lstStyle/>
              <a:p>
                <a:r>
                  <a:rPr lang="it-IT" sz="1100" b="1" dirty="0" err="1" smtClean="0">
                    <a:latin typeface="Times New Roman" pitchFamily="18" charset="0"/>
                    <a:cs typeface="Times New Roman" pitchFamily="18" charset="0"/>
                  </a:rPr>
                  <a:t>LANGUAGES</a:t>
                </a:r>
                <a:r>
                  <a:rPr lang="it-IT" sz="1100" b="1" dirty="0" smtClean="0">
                    <a:latin typeface="Times New Roman" pitchFamily="18" charset="0"/>
                    <a:cs typeface="Times New Roman" pitchFamily="18" charset="0"/>
                  </a:rPr>
                  <a:t> AND </a:t>
                </a:r>
                <a:r>
                  <a:rPr lang="it-IT" sz="1100" b="1" dirty="0" err="1" smtClean="0">
                    <a:latin typeface="Times New Roman" pitchFamily="18" charset="0"/>
                    <a:cs typeface="Times New Roman" pitchFamily="18" charset="0"/>
                  </a:rPr>
                  <a:t>IT</a:t>
                </a:r>
                <a:r>
                  <a:rPr lang="it-IT" sz="11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it-IT" sz="1100" b="1" dirty="0" err="1" smtClean="0">
                    <a:latin typeface="Times New Roman" pitchFamily="18" charset="0"/>
                    <a:cs typeface="Times New Roman" pitchFamily="18" charset="0"/>
                  </a:rPr>
                  <a:t>SKILLS</a:t>
                </a:r>
                <a:endParaRPr lang="it-IT" sz="11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45" name="Rectangle 144"/>
            <p:cNvSpPr>
              <a:spLocks/>
            </p:cNvSpPr>
            <p:nvPr/>
          </p:nvSpPr>
          <p:spPr>
            <a:xfrm>
              <a:off x="373543" y="8217637"/>
              <a:ext cx="6040800" cy="353943"/>
            </a:xfrm>
            <a:prstGeom prst="rect">
              <a:avLst/>
            </a:prstGeom>
          </p:spPr>
          <p:txBody>
            <a:bodyPr wrap="square" lIns="53340" tIns="7620" rIns="53340" bIns="7620">
              <a:spAutoFit/>
            </a:bodyPr>
            <a:lstStyle/>
            <a:p>
              <a:pPr marL="193675" lvl="1" indent="-192088" defTabSz="895350">
                <a:buSzPct val="93000"/>
                <a:buFont typeface="Wingdings" panose="05000000000000000000" pitchFamily="2" charset="2"/>
                <a:buChar char="§"/>
              </a:pPr>
              <a:r>
                <a:rPr lang="en-US" sz="11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Languages</a:t>
              </a:r>
              <a:r>
                <a:rPr lang="en-US" sz="11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en-US" sz="11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Turkish </a:t>
              </a:r>
              <a:r>
                <a:rPr lang="en-US" sz="11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(mother tongue), English (proficient), French (intermediate, </a:t>
              </a:r>
              <a:r>
                <a:rPr lang="en-US" sz="110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Delf</a:t>
              </a:r>
              <a:r>
                <a:rPr lang="en-US" sz="11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B1) </a:t>
              </a:r>
            </a:p>
            <a:p>
              <a:pPr marL="193675" lvl="1" indent="-192088" defTabSz="895350">
                <a:buSzPct val="93000"/>
                <a:buFont typeface="Wingdings" panose="05000000000000000000" pitchFamily="2" charset="2"/>
                <a:buChar char="§"/>
              </a:pPr>
              <a:r>
                <a:rPr lang="en-US" sz="11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IT</a:t>
              </a:r>
              <a:r>
                <a:rPr lang="en-US" sz="11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en-US" sz="11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Office Package </a:t>
              </a:r>
              <a:r>
                <a:rPr lang="en-US" sz="11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(Word, Excel, </a:t>
              </a:r>
              <a:r>
                <a:rPr lang="en-US" sz="11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PowerPoint, Access), Stata, </a:t>
              </a:r>
              <a:r>
                <a:rPr lang="en-US" sz="1100" dirty="0" err="1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EViews</a:t>
              </a:r>
              <a:endParaRPr lang="en-US" sz="11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400993" y="5221890"/>
              <a:ext cx="6040800" cy="187744"/>
              <a:chOff x="49381" y="5647037"/>
              <a:chExt cx="6626217" cy="187744"/>
            </a:xfrm>
          </p:grpSpPr>
          <p:cxnSp>
            <p:nvCxnSpPr>
              <p:cNvPr id="98" name="AutoShape 249"/>
              <p:cNvCxnSpPr>
                <a:cxnSpLocks noChangeShapeType="1"/>
              </p:cNvCxnSpPr>
              <p:nvPr/>
            </p:nvCxnSpPr>
            <p:spPr bwMode="gray">
              <a:xfrm>
                <a:off x="49381" y="5807485"/>
                <a:ext cx="6626217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99" name="AutoShape 250"/>
              <p:cNvSpPr>
                <a:spLocks noChangeArrowheads="1"/>
              </p:cNvSpPr>
              <p:nvPr/>
            </p:nvSpPr>
            <p:spPr bwMode="gray">
              <a:xfrm>
                <a:off x="49381" y="5647037"/>
                <a:ext cx="6626217" cy="187744"/>
              </a:xfrm>
              <a:prstGeom prst="leftRightArrow">
                <a:avLst>
                  <a:gd name="adj1" fmla="val 100000"/>
                  <a:gd name="adj2" fmla="val 0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18288" anchor="b">
                <a:spAutoFit/>
              </a:bodyPr>
              <a:lstStyle/>
              <a:p>
                <a:r>
                  <a:rPr lang="it-IT" sz="1100" b="1" dirty="0">
                    <a:latin typeface="Times New Roman" pitchFamily="18" charset="0"/>
                    <a:cs typeface="Times New Roman" pitchFamily="18" charset="0"/>
                  </a:rPr>
                  <a:t>LEADERSHIP AND </a:t>
                </a:r>
                <a:r>
                  <a:rPr lang="it-IT" sz="1100" b="1" dirty="0" err="1">
                    <a:latin typeface="Times New Roman" pitchFamily="18" charset="0"/>
                    <a:cs typeface="Times New Roman" pitchFamily="18" charset="0"/>
                  </a:rPr>
                  <a:t>VOLOUNTEERING</a:t>
                </a:r>
                <a:r>
                  <a:rPr lang="it-IT" sz="1100" b="1" dirty="0">
                    <a:latin typeface="Times New Roman" pitchFamily="18" charset="0"/>
                    <a:cs typeface="Times New Roman" pitchFamily="18" charset="0"/>
                  </a:rPr>
                  <a:t> EXPERIENCE</a:t>
                </a: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423868" y="5930963"/>
              <a:ext cx="6040800" cy="677108"/>
              <a:chOff x="433020" y="6071924"/>
              <a:chExt cx="6037951" cy="677108"/>
            </a:xfrm>
          </p:grpSpPr>
          <p:sp>
            <p:nvSpPr>
              <p:cNvPr id="105" name="Rectangle 13"/>
              <p:cNvSpPr txBox="1">
                <a:spLocks/>
              </p:cNvSpPr>
              <p:nvPr/>
            </p:nvSpPr>
            <p:spPr>
              <a:xfrm>
                <a:off x="1155031" y="6071924"/>
                <a:ext cx="5315940" cy="6771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9pPr>
              </a:lstStyle>
              <a:p>
                <a:pPr marL="1587" lvl="1" indent="0">
                  <a:buClrTx/>
                  <a:buNone/>
                </a:pPr>
                <a:r>
                  <a:rPr lang="en-US" sz="1100" b="1" dirty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The </a:t>
                </a:r>
                <a:r>
                  <a:rPr lang="en-US" sz="1100" b="1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Paris School </a:t>
                </a:r>
                <a:r>
                  <a:rPr lang="en-US" sz="1100" b="1" dirty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of Economics </a:t>
                </a:r>
                <a:r>
                  <a:rPr lang="en-US" sz="1100" b="1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Entrepreneurship Society</a:t>
                </a:r>
                <a:r>
                  <a:rPr lang="en-US" sz="1100" b="1" dirty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: </a:t>
                </a:r>
                <a:r>
                  <a:rPr lang="en-US" sz="1100" b="1" i="1" dirty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Vice-President</a:t>
                </a:r>
                <a:endParaRPr lang="en-US" sz="1100" dirty="0">
                  <a:latin typeface="Times New Roman"/>
                  <a:cs typeface="Times New Roman"/>
                </a:endParaRPr>
              </a:p>
              <a:p>
                <a:pPr lvl="1">
                  <a:buClrTx/>
                  <a:buSzPct val="93000"/>
                  <a:buFont typeface="Wingdings" panose="05000000000000000000" pitchFamily="2" charset="2"/>
                  <a:buChar char="§"/>
                </a:pPr>
                <a:r>
                  <a:rPr lang="en-US" sz="1100" b="1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Organized and chaired </a:t>
                </a:r>
                <a:r>
                  <a:rPr lang="en-US" sz="110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the Entrepreneurs Tuesdays weekly event, </a:t>
                </a:r>
                <a:r>
                  <a:rPr lang="en-US" sz="1100" b="1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raising the profile of speakers </a:t>
                </a:r>
                <a:r>
                  <a:rPr lang="en-US" sz="110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(i.e. leaders from Trump, Revco, </a:t>
                </a:r>
                <a:r>
                  <a:rPr lang="en-US" sz="1100" dirty="0" err="1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Tazta</a:t>
                </a:r>
                <a:r>
                  <a:rPr lang="en-US" sz="110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), and introducing new formats </a:t>
                </a:r>
                <a:r>
                  <a:rPr lang="en-US" sz="1100" dirty="0" smtClean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as </a:t>
                </a:r>
                <a:r>
                  <a:rPr lang="en-US" sz="110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start up “speed dating” and panels on social enterprise</a:t>
                </a:r>
              </a:p>
            </p:txBody>
          </p:sp>
          <p:sp>
            <p:nvSpPr>
              <p:cNvPr id="103" name="Rectangle 102"/>
              <p:cNvSpPr>
                <a:spLocks/>
              </p:cNvSpPr>
              <p:nvPr/>
            </p:nvSpPr>
            <p:spPr>
              <a:xfrm>
                <a:off x="433020" y="6071924"/>
                <a:ext cx="720000" cy="176972"/>
              </a:xfrm>
              <a:prstGeom prst="rect">
                <a:avLst/>
              </a:prstGeom>
            </p:spPr>
            <p:txBody>
              <a:bodyPr wrap="square" lIns="54000" tIns="0" rIns="53340" bIns="7620">
                <a:spAutoFit/>
              </a:bodyPr>
              <a:lstStyle/>
              <a:p>
                <a:r>
                  <a:rPr lang="en-GB" sz="1100" dirty="0" smtClean="0">
                    <a:latin typeface="Times New Roman" pitchFamily="18" charset="0"/>
                    <a:cs typeface="Times New Roman" pitchFamily="18" charset="0"/>
                  </a:rPr>
                  <a:t>2011-2012</a:t>
                </a:r>
                <a:endParaRPr lang="it-IT" sz="11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428443" y="6614820"/>
              <a:ext cx="6040800" cy="507831"/>
              <a:chOff x="433020" y="6715597"/>
              <a:chExt cx="6037951" cy="507831"/>
            </a:xfrm>
          </p:grpSpPr>
          <p:sp>
            <p:nvSpPr>
              <p:cNvPr id="58" name="Rectangle 13"/>
              <p:cNvSpPr txBox="1">
                <a:spLocks/>
              </p:cNvSpPr>
              <p:nvPr/>
            </p:nvSpPr>
            <p:spPr>
              <a:xfrm>
                <a:off x="1155031" y="6715597"/>
                <a:ext cx="5315940" cy="5078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9pPr>
              </a:lstStyle>
              <a:p>
                <a:pPr>
                  <a:buClrTx/>
                </a:pPr>
                <a:r>
                  <a:rPr lang="en-GB" sz="1100" b="1" dirty="0" smtClean="0">
                    <a:latin typeface="Times New Roman" pitchFamily="18" charset="0"/>
                    <a:cs typeface="Times New Roman" pitchFamily="18" charset="0"/>
                  </a:rPr>
                  <a:t>Sisters of Charity, Torino, Italy: </a:t>
                </a:r>
                <a:r>
                  <a:rPr lang="en-GB" sz="1100" b="1" dirty="0" err="1" smtClean="0">
                    <a:latin typeface="Times New Roman" pitchFamily="18" charset="0"/>
                    <a:cs typeface="Times New Roman" pitchFamily="18" charset="0"/>
                  </a:rPr>
                  <a:t>Volounteer</a:t>
                </a:r>
                <a:endParaRPr lang="en-GB" sz="11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171450" indent="-171450">
                  <a:buClrTx/>
                  <a:buFont typeface="Wingdings" panose="05000000000000000000" pitchFamily="2" charset="2"/>
                  <a:buChar char="§"/>
                </a:pPr>
                <a:r>
                  <a:rPr lang="en-GB" sz="1100" b="1" dirty="0" smtClean="0">
                    <a:latin typeface="Times New Roman" pitchFamily="18" charset="0"/>
                    <a:cs typeface="Times New Roman" pitchFamily="18" charset="0"/>
                  </a:rPr>
                  <a:t>Teamed up with 10 students to</a:t>
                </a:r>
                <a:r>
                  <a:rPr lang="en-GB" sz="1100" dirty="0" smtClean="0">
                    <a:latin typeface="Times New Roman" pitchFamily="18" charset="0"/>
                    <a:cs typeface="Times New Roman" pitchFamily="18" charset="0"/>
                  </a:rPr>
                  <a:t> provide assistance to </a:t>
                </a:r>
                <a:r>
                  <a:rPr lang="en-GB" sz="1100" b="1" dirty="0" smtClean="0">
                    <a:latin typeface="Times New Roman" pitchFamily="18" charset="0"/>
                    <a:cs typeface="Times New Roman" pitchFamily="18" charset="0"/>
                  </a:rPr>
                  <a:t>homeless </a:t>
                </a:r>
                <a:r>
                  <a:rPr lang="en-GB" sz="1100" dirty="0" smtClean="0">
                    <a:latin typeface="Times New Roman" pitchFamily="18" charset="0"/>
                    <a:cs typeface="Times New Roman" pitchFamily="18" charset="0"/>
                  </a:rPr>
                  <a:t>population during winter</a:t>
                </a:r>
              </a:p>
              <a:p>
                <a:pPr marL="171450" indent="-171450">
                  <a:buClrTx/>
                  <a:buFont typeface="Wingdings" panose="05000000000000000000" pitchFamily="2" charset="2"/>
                  <a:buChar char="§"/>
                </a:pPr>
                <a:r>
                  <a:rPr lang="en-GB" sz="1100" b="1" dirty="0" smtClean="0">
                    <a:latin typeface="Times New Roman" pitchFamily="18" charset="0"/>
                    <a:cs typeface="Times New Roman" pitchFamily="18" charset="0"/>
                  </a:rPr>
                  <a:t>Raised $10k </a:t>
                </a:r>
                <a:r>
                  <a:rPr lang="en-GB" sz="1100" dirty="0" smtClean="0">
                    <a:latin typeface="Times New Roman" pitchFamily="18" charset="0"/>
                    <a:cs typeface="Times New Roman" pitchFamily="18" charset="0"/>
                  </a:rPr>
                  <a:t>from through campaign in social media and </a:t>
                </a:r>
                <a:r>
                  <a:rPr lang="en-GB" sz="1100" b="1" dirty="0" smtClean="0">
                    <a:latin typeface="Times New Roman" pitchFamily="18" charset="0"/>
                    <a:cs typeface="Times New Roman" pitchFamily="18" charset="0"/>
                  </a:rPr>
                  <a:t>crowd funding </a:t>
                </a:r>
                <a:r>
                  <a:rPr lang="en-GB" sz="1100" dirty="0" smtClean="0">
                    <a:latin typeface="Times New Roman" pitchFamily="18" charset="0"/>
                    <a:cs typeface="Times New Roman" pitchFamily="18" charset="0"/>
                  </a:rPr>
                  <a:t>platforms</a:t>
                </a:r>
                <a:endParaRPr lang="it-IT" sz="11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9" name="Rectangle 58"/>
              <p:cNvSpPr>
                <a:spLocks/>
              </p:cNvSpPr>
              <p:nvPr/>
            </p:nvSpPr>
            <p:spPr>
              <a:xfrm>
                <a:off x="433020" y="6715597"/>
                <a:ext cx="720000" cy="176972"/>
              </a:xfrm>
              <a:prstGeom prst="rect">
                <a:avLst/>
              </a:prstGeom>
            </p:spPr>
            <p:txBody>
              <a:bodyPr wrap="square" lIns="53340" tIns="0" rIns="53340" bIns="7620">
                <a:spAutoFit/>
              </a:bodyPr>
              <a:lstStyle/>
              <a:p>
                <a:r>
                  <a:rPr lang="en-GB" sz="1100" dirty="0" smtClean="0">
                    <a:latin typeface="Times New Roman" pitchFamily="18" charset="0"/>
                    <a:cs typeface="Times New Roman" pitchFamily="18" charset="0"/>
                  </a:rPr>
                  <a:t>2011-2012</a:t>
                </a:r>
                <a:endParaRPr lang="it-IT" sz="11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433019" y="5416383"/>
              <a:ext cx="6040800" cy="507831"/>
              <a:chOff x="433020" y="5740994"/>
              <a:chExt cx="6037951" cy="507831"/>
            </a:xfrm>
          </p:grpSpPr>
          <p:sp>
            <p:nvSpPr>
              <p:cNvPr id="61" name="Rectangle 13"/>
              <p:cNvSpPr txBox="1">
                <a:spLocks/>
              </p:cNvSpPr>
              <p:nvPr/>
            </p:nvSpPr>
            <p:spPr>
              <a:xfrm>
                <a:off x="1155031" y="5740994"/>
                <a:ext cx="5315940" cy="5078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  <a:ea typeface="Arial Unicode MS" pitchFamily="34" charset="-128"/>
                    <a:cs typeface="Arial Unicode MS" pitchFamily="34" charset="-128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9pPr>
              </a:lstStyle>
              <a:p>
                <a:pPr marL="1587" lvl="1" indent="0">
                  <a:buClrTx/>
                  <a:buNone/>
                </a:pPr>
                <a:r>
                  <a:rPr lang="en-US" sz="1100" b="1" dirty="0" err="1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EdUKation</a:t>
                </a:r>
                <a:r>
                  <a:rPr lang="en-US" sz="1100" b="1" dirty="0" smtClean="0"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 project: pro bono consultant</a:t>
                </a:r>
              </a:p>
              <a:p>
                <a:pPr lvl="1">
                  <a:buClrTx/>
                  <a:buSzPct val="93000"/>
                  <a:buFont typeface="Wingdings" panose="05000000000000000000" pitchFamily="2" charset="2"/>
                  <a:buChar char="§"/>
                </a:pPr>
                <a:r>
                  <a:rPr lang="en-US" sz="110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Conducted market research and </a:t>
                </a:r>
                <a:r>
                  <a:rPr lang="en-US" sz="1100" b="1" dirty="0" smtClean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drafted the business </a:t>
                </a:r>
                <a:r>
                  <a:rPr lang="en-US" sz="1100" b="1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plan </a:t>
                </a:r>
                <a:r>
                  <a:rPr lang="en-US" sz="110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for a startup </a:t>
                </a:r>
                <a:r>
                  <a:rPr lang="en-US" sz="1100" dirty="0" smtClean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project aimed at facilitating </a:t>
                </a:r>
                <a:r>
                  <a:rPr lang="en-US" sz="110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the access of Southern European students to the UK education system </a:t>
                </a:r>
              </a:p>
            </p:txBody>
          </p:sp>
          <p:sp>
            <p:nvSpPr>
              <p:cNvPr id="62" name="Rectangle 61"/>
              <p:cNvSpPr>
                <a:spLocks/>
              </p:cNvSpPr>
              <p:nvPr/>
            </p:nvSpPr>
            <p:spPr>
              <a:xfrm>
                <a:off x="433020" y="5740994"/>
                <a:ext cx="720000" cy="176972"/>
              </a:xfrm>
              <a:prstGeom prst="rect">
                <a:avLst/>
              </a:prstGeom>
            </p:spPr>
            <p:txBody>
              <a:bodyPr wrap="square" lIns="53340" tIns="0" rIns="53340" bIns="7620">
                <a:spAutoFit/>
              </a:bodyPr>
              <a:lstStyle/>
              <a:p>
                <a:r>
                  <a:rPr lang="en-GB" sz="1100" dirty="0" smtClean="0">
                    <a:latin typeface="Times New Roman" pitchFamily="18" charset="0"/>
                    <a:cs typeface="Times New Roman" pitchFamily="18" charset="0"/>
                  </a:rPr>
                  <a:t>2013-2014</a:t>
                </a:r>
                <a:endParaRPr lang="it-IT" sz="11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4605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S" val="1,2"/>
  <p:tag name="THINKCELLUNDODONOTDELETE" val="18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JgAkdZsik.pHy2hdw9Qj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owaDWee8kiFak03wnyfN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8HD1ALd4EaUwJh9ZW3i1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  <p:tag name="THINKCELLSHAPEDONOTDELETE" val="pWrF.fdh7p0an3deMgPZFR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  <p:tag name="THINKCELLSHAPEDONOTDELETE" val="pE8iHgkA6AEu_FumrDOoSD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Gd1VV3xSkOVqMHrDKODz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sNguBlGik6y9kRfscXRt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Y2vbrKI6kySkLsp_yTzX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PLGfWqOe0CBmm3barZWJ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dZkZuRo4kO5KlulchSHL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hhECp61o0yjJDxWXjQGP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mMyuXXSc0GwUXTIE7hO1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jr9yLR6dESp92i.jUaes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JP.NxCAIkODDeGTX6hkJ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x_msYV5W0OGJ9s.J8rfQA"/>
</p:tagLst>
</file>

<file path=ppt/theme/theme1.xml><?xml version="1.0" encoding="utf-8"?>
<a:theme xmlns:a="http://schemas.openxmlformats.org/drawingml/2006/main" name="Blank">
  <a:themeElements>
    <a:clrScheme name="Firm Format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0066CC"/>
      </a:accent3>
      <a:accent4>
        <a:srgbClr val="002960"/>
      </a:accent4>
      <a:accent5>
        <a:srgbClr val="FF6600"/>
      </a:accent5>
      <a:accent6>
        <a:srgbClr val="808080"/>
      </a:accent6>
      <a:hlink>
        <a:srgbClr val="0066CC"/>
      </a:hlink>
      <a:folHlink>
        <a:srgbClr val="002960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>
          <a:noFill/>
          <a:miter lim="800000"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fontAlgn="t" hangingPunct="0">
          <a:defRPr sz="1000" b="1" dirty="0">
            <a:solidFill>
              <a:srgbClr val="000000"/>
            </a:solidFill>
            <a:latin typeface="Times New Roman" pitchFamily="18" charset="0"/>
            <a:ea typeface="Arial Unicode MS"/>
            <a:cs typeface="Times New Roman" pitchFamily="18" charset="0"/>
          </a:defRPr>
        </a:defPPr>
      </a:lstStyle>
    </a:tx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520</TotalTime>
  <Words>474</Words>
  <Application>Microsoft Office PowerPoint</Application>
  <PresentationFormat>Custom</PresentationFormat>
  <Paragraphs>46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 Unicode MS</vt:lpstr>
      <vt:lpstr>ＭＳ Ｐゴシック</vt:lpstr>
      <vt:lpstr>Arial</vt:lpstr>
      <vt:lpstr>Times New Roman</vt:lpstr>
      <vt:lpstr>Wingdings</vt:lpstr>
      <vt:lpstr>Blank</vt:lpstr>
      <vt:lpstr>think-cell Slide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Alberto Racca</dc:creator>
  <cp:lastModifiedBy>Alberto Racca</cp:lastModifiedBy>
  <cp:revision>158</cp:revision>
  <cp:lastPrinted>2015-10-21T10:51:58Z</cp:lastPrinted>
  <dcterms:created xsi:type="dcterms:W3CDTF">2013-12-28T16:42:22Z</dcterms:created>
  <dcterms:modified xsi:type="dcterms:W3CDTF">2015-10-22T13:43:19Z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le">
    <vt:lpwstr>Title</vt:lpwstr>
  </property>
  <property fmtid="{D5CDD505-2E9C-101B-9397-08002B2CF9AE}" pid="3" name="Final">
    <vt:bool>false</vt:bool>
  </property>
  <property fmtid="{D5CDD505-2E9C-101B-9397-08002B2CF9AE}" pid="4" name="Event">
    <vt:lpwstr/>
  </property>
  <property fmtid="{D5CDD505-2E9C-101B-9397-08002B2CF9AE}" pid="5" name="Delivery Date">
    <vt:lpwstr>Date</vt:lpwstr>
  </property>
  <property fmtid="{D5CDD505-2E9C-101B-9397-08002B2CF9AE}" pid="6" name="docid">
    <vt:lpwstr/>
  </property>
  <property fmtid="{D5CDD505-2E9C-101B-9397-08002B2CF9AE}" pid="7" name="Office2010EditCount">
    <vt:lpwstr>1</vt:lpwstr>
  </property>
  <property fmtid="{D5CDD505-2E9C-101B-9397-08002B2CF9AE}" pid="8" name="Office2003EditCount">
    <vt:lpwstr>0</vt:lpwstr>
  </property>
  <property fmtid="{D5CDD505-2E9C-101B-9397-08002B2CF9AE}" pid="9" name="LastEditedOfficeVersion">
    <vt:lpwstr>Office2010</vt:lpwstr>
  </property>
  <property fmtid="{D5CDD505-2E9C-101B-9397-08002B2CF9AE}" pid="10" name="Office2010WasSaved">
    <vt:lpwstr>1</vt:lpwstr>
  </property>
</Properties>
</file>